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84" r:id="rId2"/>
    <p:sldId id="286" r:id="rId3"/>
    <p:sldId id="289" r:id="rId4"/>
    <p:sldId id="276" r:id="rId5"/>
    <p:sldId id="291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9214"/>
    <a:srgbClr val="5B7F95"/>
    <a:srgbClr val="6D1226"/>
    <a:srgbClr val="580E1F"/>
    <a:srgbClr val="19121F"/>
    <a:srgbClr val="881C1C"/>
    <a:srgbClr val="0000A0"/>
    <a:srgbClr val="000087"/>
    <a:srgbClr val="861119"/>
    <a:srgbClr val="661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9" autoAdjust="0"/>
    <p:restoredTop sz="89348" autoAdjust="0"/>
  </p:normalViewPr>
  <p:slideViewPr>
    <p:cSldViewPr snapToGrid="0" snapToObjects="1">
      <p:cViewPr varScale="1">
        <p:scale>
          <a:sx n="88" d="100"/>
          <a:sy n="88" d="100"/>
        </p:scale>
        <p:origin x="1398" y="78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85AEC-48F6-974B-B02D-842DE4CA19D2}" type="datetimeFigureOut">
              <a:rPr lang="en-US" smtClean="0"/>
              <a:t>2023-05-17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6CA4-195B-534F-B3C9-4FD2C3183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4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2C378-A1AA-634A-BDC7-DFEEA7139B4C}" type="datetimeFigureOut">
              <a:rPr lang="en-US" smtClean="0"/>
              <a:t>2023-05-17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70377-F598-F04C-87AC-48DBA0C45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009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Usage:</a:t>
            </a:r>
          </a:p>
          <a:p>
            <a:r>
              <a:rPr lang="en-US" dirty="0"/>
              <a:t>- C++ (23%)</a:t>
            </a:r>
          </a:p>
          <a:p>
            <a:r>
              <a:rPr lang="en-US" dirty="0"/>
              <a:t>- Rust (9%)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</a:t>
            </a:r>
          </a:p>
          <a:p>
            <a:r>
              <a:rPr lang="en-US" dirty="0"/>
              <a:t>Traits</a:t>
            </a:r>
          </a:p>
          <a:p>
            <a:r>
              <a:rPr lang="en-US" dirty="0"/>
              <a:t>Mutexes</a:t>
            </a:r>
          </a:p>
          <a:p>
            <a:r>
              <a:rPr lang="en-US" dirty="0"/>
              <a:t>Atomic reference counters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DD3EB-D537-6044-B18C-334C5DF63F18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"/>
          <a:stretch/>
        </p:blipFill>
        <p:spPr>
          <a:xfrm>
            <a:off x="-1" y="1"/>
            <a:ext cx="9156561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6FDD9-3BE7-7045-B2C5-1CD4C7333A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992" y="476643"/>
            <a:ext cx="4630521" cy="80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288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4CB-7495-634E-AC79-D0502C7D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BF4EA-1B31-104A-8367-90F181C53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691B2-8E15-AE43-82A8-00FB2C9B4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A4073-3BC6-5044-A0DD-9FEB04811F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5594" y="673607"/>
            <a:ext cx="3897550" cy="67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7553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B5323-14F5-E74C-B376-27907E9E1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FF55B-441C-2C4C-B8E8-72FA72294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3" b="19138"/>
          <a:stretch/>
        </p:blipFill>
        <p:spPr>
          <a:xfrm>
            <a:off x="0" y="-25274"/>
            <a:ext cx="9144000" cy="516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09B57-C688-474D-BB9B-C9FC1206F3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4400" y="376066"/>
            <a:ext cx="3984170" cy="6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521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55824" y="1567686"/>
            <a:ext cx="7316928" cy="3024314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18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573088" indent="-285750" defTabSz="455613">
              <a:defRPr sz="12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 marL="862013" indent="-228600">
              <a:defRPr sz="11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 marL="1139825" indent="-228600">
              <a:defRPr sz="11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 marL="1427163" indent="-228600">
              <a:defRPr sz="105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DC2A146A-FB54-664E-9B8F-082B3D783540}"/>
              </a:ext>
            </a:extLst>
          </p:cNvPr>
          <p:cNvSpPr/>
          <p:nvPr userDrawn="1"/>
        </p:nvSpPr>
        <p:spPr>
          <a:xfrm rot="5400000">
            <a:off x="1" y="0"/>
            <a:ext cx="857250" cy="857250"/>
          </a:xfrm>
          <a:prstGeom prst="rtTriangle">
            <a:avLst/>
          </a:prstGeom>
          <a:solidFill>
            <a:srgbClr val="6D1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FDE93C-35C5-4648-819D-D5F1B2D9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24" y="560814"/>
            <a:ext cx="7229760" cy="745281"/>
          </a:xfrm>
          <a:effectLst/>
        </p:spPr>
        <p:txBody>
          <a:bodyPr/>
          <a:lstStyle>
            <a:lvl1pPr>
              <a:defRPr sz="2800">
                <a:solidFill>
                  <a:srgbClr val="6D12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3967A2-104B-F948-909E-8B78081C97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4481" y="269464"/>
            <a:ext cx="3396095" cy="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9135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B28F401-1E86-6D4F-8691-B78833419CE7}"/>
              </a:ext>
            </a:extLst>
          </p:cNvPr>
          <p:cNvSpPr/>
          <p:nvPr userDrawn="1"/>
        </p:nvSpPr>
        <p:spPr>
          <a:xfrm rot="5400000">
            <a:off x="1" y="0"/>
            <a:ext cx="857250" cy="857250"/>
          </a:xfrm>
          <a:prstGeom prst="rtTriangle">
            <a:avLst/>
          </a:prstGeom>
          <a:solidFill>
            <a:srgbClr val="6D1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887EF7-5929-0A41-9C8B-3B6BBAED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24" y="635154"/>
            <a:ext cx="7229760" cy="745281"/>
          </a:xfrm>
          <a:effectLst/>
        </p:spPr>
        <p:txBody>
          <a:bodyPr/>
          <a:lstStyle>
            <a:lvl1pPr algn="ctr">
              <a:defRPr sz="2800">
                <a:solidFill>
                  <a:srgbClr val="6D12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89B1B7-29FF-D84B-B88D-452251AF5F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4481" y="269464"/>
            <a:ext cx="3396095" cy="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826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90AE346-D3A4-9943-8D13-83F2F4D78481}"/>
              </a:ext>
            </a:extLst>
          </p:cNvPr>
          <p:cNvSpPr/>
          <p:nvPr userDrawn="1"/>
        </p:nvSpPr>
        <p:spPr>
          <a:xfrm rot="5400000">
            <a:off x="1" y="0"/>
            <a:ext cx="857250" cy="857250"/>
          </a:xfrm>
          <a:prstGeom prst="rtTriangle">
            <a:avLst/>
          </a:prstGeom>
          <a:solidFill>
            <a:srgbClr val="6D1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F678-BAD7-B14A-AE16-97D92E6A60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55824" y="1556728"/>
            <a:ext cx="3829050" cy="2972876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>
              <a:defRPr sz="10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>
              <a:defRPr sz="10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BDAAF9-CD6E-AF4F-921B-9BDA3925577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4613" y="1388286"/>
            <a:ext cx="3989387" cy="324660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AE9D38-B0EE-3345-A40D-4FDE20DB6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824" y="605793"/>
            <a:ext cx="6259376" cy="67674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 b="1">
                <a:solidFill>
                  <a:srgbClr val="6D122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074592-635A-A442-A53F-7BE9AB39D4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4481" y="269464"/>
            <a:ext cx="3396095" cy="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853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9742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C9C1-193B-B74B-A9DB-6CA6C687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16" y="505612"/>
            <a:ext cx="7794569" cy="857250"/>
          </a:xfrm>
        </p:spPr>
        <p:txBody>
          <a:bodyPr/>
          <a:lstStyle>
            <a:lvl1pPr algn="ctr"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934E0D-E1BF-444A-9DCB-82CBC5C8E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CEF09-FB79-8B47-9B59-3337474DAD31}"/>
              </a:ext>
            </a:extLst>
          </p:cNvPr>
          <p:cNvSpPr/>
          <p:nvPr userDrawn="1"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6BC58DE-E025-4044-92EC-C220D09B37B8}"/>
              </a:ext>
            </a:extLst>
          </p:cNvPr>
          <p:cNvSpPr txBox="1">
            <a:spLocks/>
          </p:cNvSpPr>
          <p:nvPr userDrawn="1"/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40AEA5-A348-2949-9B8B-EA763C54C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A61247A2-177E-E041-AE40-DC679E39D54D}"/>
              </a:ext>
            </a:extLst>
          </p:cNvPr>
          <p:cNvSpPr/>
          <p:nvPr userDrawn="1"/>
        </p:nvSpPr>
        <p:spPr>
          <a:xfrm rot="5400000">
            <a:off x="1" y="0"/>
            <a:ext cx="857250" cy="857250"/>
          </a:xfrm>
          <a:prstGeom prst="rtTriangle">
            <a:avLst/>
          </a:prstGeom>
          <a:solidFill>
            <a:srgbClr val="6D1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F4E7F39-FF1D-FD48-A60C-CC05BDE9F7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4688" y="1638300"/>
            <a:ext cx="2603500" cy="2903538"/>
          </a:xfrm>
          <a:prstGeom prst="rect">
            <a:avLst/>
          </a:prstGeom>
          <a:ln w="76200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761FD128-F49A-3745-B4C7-553471800D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78188" y="1638300"/>
            <a:ext cx="2603500" cy="2903538"/>
          </a:xfrm>
          <a:prstGeom prst="rect">
            <a:avLst/>
          </a:prstGeom>
          <a:ln w="76200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4BFB1871-788B-FE4E-914B-4AF463E4C6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1688" y="1638300"/>
            <a:ext cx="2603500" cy="2903538"/>
          </a:xfrm>
          <a:prstGeom prst="rect">
            <a:avLst/>
          </a:prstGeom>
          <a:ln w="76200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F2DFD8-D217-6B4D-8219-DC524F3D11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4481" y="269464"/>
            <a:ext cx="3396095" cy="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5602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559B1-2182-944E-A804-0BF006C275D3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6D1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B2B4E6-681F-794B-8B5A-D171C2CDA35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62150" y="3860699"/>
            <a:ext cx="5219700" cy="1018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03225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John Smith</a:t>
            </a:r>
            <a:br>
              <a:rPr lang="en-US" dirty="0"/>
            </a:br>
            <a:r>
              <a:rPr lang="en-US" dirty="0" err="1"/>
              <a:t>john.smith@cs.umass.edu</a:t>
            </a:r>
            <a:br>
              <a:rPr lang="en-US" dirty="0"/>
            </a:br>
            <a:r>
              <a:rPr lang="en-US" dirty="0"/>
              <a:t>413.545.5555</a:t>
            </a:r>
          </a:p>
          <a:p>
            <a:pPr lvl="0"/>
            <a:r>
              <a:rPr lang="en-US" dirty="0" err="1"/>
              <a:t>cics.umass.edu</a:t>
            </a:r>
            <a:r>
              <a:rPr lang="en-US" dirty="0"/>
              <a:t> | #</a:t>
            </a:r>
            <a:r>
              <a:rPr lang="en-US" dirty="0" err="1"/>
              <a:t>twitterhandle</a:t>
            </a:r>
            <a:r>
              <a:rPr lang="en-US" dirty="0"/>
              <a:t> | @</a:t>
            </a:r>
            <a:r>
              <a:rPr lang="en-US" dirty="0" err="1"/>
              <a:t>instagramhandle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441E6-F496-B84C-9E0E-A6C9AA09588A}"/>
              </a:ext>
            </a:extLst>
          </p:cNvPr>
          <p:cNvSpPr/>
          <p:nvPr userDrawn="1"/>
        </p:nvSpPr>
        <p:spPr>
          <a:xfrm>
            <a:off x="2274544" y="2926869"/>
            <a:ext cx="4594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COMPUTING FOR THE COMMON GOOD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532CF-FCEC-2B4B-9044-5DC13676D1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44057" y="1854262"/>
            <a:ext cx="4448629" cy="76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86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337" y="150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65" r:id="rId4"/>
    <p:sldLayoutId id="2147483666" r:id="rId5"/>
    <p:sldLayoutId id="2147483667" r:id="rId6"/>
    <p:sldLayoutId id="2147483655" r:id="rId7"/>
    <p:sldLayoutId id="2147483671" r:id="rId8"/>
    <p:sldLayoutId id="2147483672" r:id="rId9"/>
  </p:sldLayoutIdLst>
  <p:transition spd="med"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6D1226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39725" indent="-339725" algn="l" defTabSz="457200" rtl="0" eaLnBrk="1" latinLnBrk="0" hangingPunct="1">
        <a:spcBef>
          <a:spcPts val="900"/>
        </a:spcBef>
        <a:buClr>
          <a:schemeClr val="accent5"/>
        </a:buClr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98513" indent="-395288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C51D66-B324-C74E-94F5-0EC5E27D760F}"/>
              </a:ext>
            </a:extLst>
          </p:cNvPr>
          <p:cNvSpPr/>
          <p:nvPr/>
        </p:nvSpPr>
        <p:spPr>
          <a:xfrm>
            <a:off x="0" y="1563624"/>
            <a:ext cx="5387546" cy="2204508"/>
          </a:xfrm>
          <a:prstGeom prst="rect">
            <a:avLst/>
          </a:prstGeom>
          <a:solidFill>
            <a:srgbClr val="6D1226">
              <a:alpha val="8862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CE264-40D9-F640-8B1E-791C78DFF6BD}"/>
              </a:ext>
            </a:extLst>
          </p:cNvPr>
          <p:cNvSpPr/>
          <p:nvPr/>
        </p:nvSpPr>
        <p:spPr>
          <a:xfrm>
            <a:off x="0" y="3768132"/>
            <a:ext cx="5387546" cy="80450"/>
          </a:xfrm>
          <a:prstGeom prst="rect">
            <a:avLst/>
          </a:prstGeom>
          <a:solidFill>
            <a:srgbClr val="C69214">
              <a:alpha val="8862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5250" y="2885224"/>
            <a:ext cx="4199568" cy="32316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 Rust Recreation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25250" y="2491106"/>
            <a:ext cx="4914676" cy="30777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Producer/Consumer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725250" y="3278027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May 17, 2023</a:t>
            </a:r>
          </a:p>
        </p:txBody>
      </p:sp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E268C8B-DB81-8A40-8DA4-EA5583C5F459}"/>
              </a:ext>
            </a:extLst>
          </p:cNvPr>
          <p:cNvGrpSpPr/>
          <p:nvPr/>
        </p:nvGrpSpPr>
        <p:grpSpPr>
          <a:xfrm>
            <a:off x="1194784" y="890799"/>
            <a:ext cx="1655294" cy="1655293"/>
            <a:chOff x="933528" y="1543942"/>
            <a:chExt cx="1323950" cy="132394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858246-54FB-064D-AE56-4B0AAFE99A1F}"/>
                </a:ext>
              </a:extLst>
            </p:cNvPr>
            <p:cNvSpPr/>
            <p:nvPr/>
          </p:nvSpPr>
          <p:spPr>
            <a:xfrm>
              <a:off x="933528" y="1543942"/>
              <a:ext cx="1323949" cy="1323949"/>
            </a:xfrm>
            <a:prstGeom prst="ellipse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399" dirty="0">
                <a:solidFill>
                  <a:srgbClr val="FFFFFF"/>
                </a:solidFill>
                <a:latin typeface="Open Sans Regular" charset="0"/>
              </a:endParaRPr>
            </a:p>
          </p:txBody>
        </p:sp>
        <p:sp>
          <p:nvSpPr>
            <p:cNvPr id="4" name="Pie 3">
              <a:extLst>
                <a:ext uri="{FF2B5EF4-FFF2-40B4-BE49-F238E27FC236}">
                  <a16:creationId xmlns:a16="http://schemas.microsoft.com/office/drawing/2014/main" id="{A3181973-D98B-9841-BF2F-32F30D66B786}"/>
                </a:ext>
              </a:extLst>
            </p:cNvPr>
            <p:cNvSpPr/>
            <p:nvPr/>
          </p:nvSpPr>
          <p:spPr>
            <a:xfrm flipH="1">
              <a:off x="933529" y="1543942"/>
              <a:ext cx="1323949" cy="1323949"/>
            </a:xfrm>
            <a:prstGeom prst="pie">
              <a:avLst>
                <a:gd name="adj1" fmla="val 19428014"/>
                <a:gd name="adj2" fmla="val 16200000"/>
              </a:avLst>
            </a:prstGeom>
            <a:solidFill>
              <a:srgbClr val="5B7F9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399" dirty="0">
                <a:solidFill>
                  <a:srgbClr val="FFFFFF"/>
                </a:solidFill>
                <a:latin typeface="Open Sans Regular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01A918C-84AC-EB4C-9AA9-E539AAD979F6}"/>
                </a:ext>
              </a:extLst>
            </p:cNvPr>
            <p:cNvSpPr/>
            <p:nvPr/>
          </p:nvSpPr>
          <p:spPr>
            <a:xfrm>
              <a:off x="1039152" y="1649566"/>
              <a:ext cx="1112701" cy="1112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399" dirty="0">
                <a:solidFill>
                  <a:schemeClr val="tx1"/>
                </a:solidFill>
                <a:latin typeface="Open Sans Regular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3F9EED-6C10-C344-9FCE-241FA16EBC16}"/>
                </a:ext>
              </a:extLst>
            </p:cNvPr>
            <p:cNvSpPr txBox="1"/>
            <p:nvPr/>
          </p:nvSpPr>
          <p:spPr>
            <a:xfrm>
              <a:off x="1157256" y="1606864"/>
              <a:ext cx="428077" cy="1292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199"/>
                </a:spcAft>
              </a:pPr>
              <a:r>
                <a:rPr lang="en-US" sz="1050" b="1" dirty="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87%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23009F-736C-CE4E-8A78-B7031BCFAD52}"/>
              </a:ext>
            </a:extLst>
          </p:cNvPr>
          <p:cNvSpPr txBox="1"/>
          <p:nvPr/>
        </p:nvSpPr>
        <p:spPr>
          <a:xfrm>
            <a:off x="4072422" y="1398903"/>
            <a:ext cx="2842446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2800" b="1" dirty="0">
                <a:solidFill>
                  <a:srgbClr val="6D122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Rust vs. C++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B22BA2C9-3D95-734F-9DA8-AADEE1842881}"/>
              </a:ext>
            </a:extLst>
          </p:cNvPr>
          <p:cNvSpPr txBox="1">
            <a:spLocks/>
          </p:cNvSpPr>
          <p:nvPr/>
        </p:nvSpPr>
        <p:spPr>
          <a:xfrm>
            <a:off x="4072422" y="1769116"/>
            <a:ext cx="4836260" cy="4660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2022 Stack Overflow Developer Survey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7D01F77B-5770-F54E-8CE2-F10A61BE1A51}"/>
              </a:ext>
            </a:extLst>
          </p:cNvPr>
          <p:cNvSpPr txBox="1">
            <a:spLocks/>
          </p:cNvSpPr>
          <p:nvPr/>
        </p:nvSpPr>
        <p:spPr>
          <a:xfrm>
            <a:off x="4072421" y="2386398"/>
            <a:ext cx="4301111" cy="10738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“Rust is on its seventh year as the most loved language with 87% of developers saying they want to continue using it. Rust also ties with Python as the most wanted technology with TypeScript running a close second.”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C0DD6F-5FA2-2743-A3B1-6A6C401F5A6E}"/>
              </a:ext>
            </a:extLst>
          </p:cNvPr>
          <p:cNvGrpSpPr/>
          <p:nvPr/>
        </p:nvGrpSpPr>
        <p:grpSpPr>
          <a:xfrm>
            <a:off x="1006818" y="2740303"/>
            <a:ext cx="1843259" cy="1655294"/>
            <a:chOff x="783187" y="1543941"/>
            <a:chExt cx="1474290" cy="132395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2010FFF-BADD-1A4C-8B3F-4E9A59F73873}"/>
                </a:ext>
              </a:extLst>
            </p:cNvPr>
            <p:cNvSpPr/>
            <p:nvPr/>
          </p:nvSpPr>
          <p:spPr>
            <a:xfrm>
              <a:off x="933528" y="1543942"/>
              <a:ext cx="1323949" cy="1323949"/>
            </a:xfrm>
            <a:prstGeom prst="ellipse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399" dirty="0">
                <a:solidFill>
                  <a:srgbClr val="FFFFFF"/>
                </a:solidFill>
                <a:latin typeface="Open Sans Regular" charset="0"/>
              </a:endParaRPr>
            </a:p>
          </p:txBody>
        </p:sp>
        <p:sp>
          <p:nvSpPr>
            <p:cNvPr id="45" name="Pie 44">
              <a:extLst>
                <a:ext uri="{FF2B5EF4-FFF2-40B4-BE49-F238E27FC236}">
                  <a16:creationId xmlns:a16="http://schemas.microsoft.com/office/drawing/2014/main" id="{F39E6874-FAD6-B541-8944-061AFAE22C11}"/>
                </a:ext>
              </a:extLst>
            </p:cNvPr>
            <p:cNvSpPr/>
            <p:nvPr/>
          </p:nvSpPr>
          <p:spPr>
            <a:xfrm flipH="1">
              <a:off x="933527" y="1543941"/>
              <a:ext cx="1323949" cy="1323949"/>
            </a:xfrm>
            <a:prstGeom prst="pie">
              <a:avLst>
                <a:gd name="adj1" fmla="val 5795410"/>
                <a:gd name="adj2" fmla="val 16200000"/>
              </a:avLst>
            </a:prstGeom>
            <a:solidFill>
              <a:srgbClr val="6D12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399" dirty="0">
                <a:solidFill>
                  <a:srgbClr val="FFFFFF"/>
                </a:solidFill>
                <a:latin typeface="Open Sans Regular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BC63960-3AC0-4D48-BF5A-0B7E8F0B5B44}"/>
                </a:ext>
              </a:extLst>
            </p:cNvPr>
            <p:cNvSpPr/>
            <p:nvPr/>
          </p:nvSpPr>
          <p:spPr>
            <a:xfrm>
              <a:off x="1039152" y="1649566"/>
              <a:ext cx="1112701" cy="1112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399" dirty="0">
                <a:solidFill>
                  <a:schemeClr val="tx1"/>
                </a:solidFill>
                <a:latin typeface="Open Sans Regular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695D13-323B-4042-89E5-E1C2D8D0A09A}"/>
                </a:ext>
              </a:extLst>
            </p:cNvPr>
            <p:cNvSpPr txBox="1"/>
            <p:nvPr/>
          </p:nvSpPr>
          <p:spPr>
            <a:xfrm>
              <a:off x="783187" y="2141296"/>
              <a:ext cx="428077" cy="1292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199"/>
                </a:spcAft>
              </a:pPr>
              <a:r>
                <a:rPr lang="en-US" sz="1050" b="1" dirty="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48%</a:t>
              </a:r>
            </a:p>
          </p:txBody>
        </p:sp>
      </p:grpSp>
      <p:pic>
        <p:nvPicPr>
          <p:cNvPr id="10" name="Picture 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A17D9F1-49FF-6C7D-A580-A19F2C2D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30" y="1263111"/>
            <a:ext cx="914400" cy="914400"/>
          </a:xfrm>
          <a:prstGeom prst="rect">
            <a:avLst/>
          </a:prstGeom>
        </p:spPr>
      </p:pic>
      <p:pic>
        <p:nvPicPr>
          <p:cNvPr id="12" name="Picture 11" descr="A picture containing graphics, symbol, circle, screenshot&#10;&#10;Description automatically generated">
            <a:extLst>
              <a:ext uri="{FF2B5EF4-FFF2-40B4-BE49-F238E27FC236}">
                <a16:creationId xmlns:a16="http://schemas.microsoft.com/office/drawing/2014/main" id="{D0A95E24-0EB8-74BC-725B-30E3B5813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058" y="3114698"/>
            <a:ext cx="812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258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641A-5CE1-D140-A3B8-50D99A48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learning Rust felt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7CFD8F-7F06-F441-9BAE-2732AE70FE1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674688" y="1638300"/>
            <a:ext cx="2603500" cy="2903538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C66F7F24-F0C3-FE49-907E-40B72E5ACB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/>
          <a:stretch/>
        </p:blipFill>
        <p:spPr>
          <a:xfrm>
            <a:off x="3278188" y="1630349"/>
            <a:ext cx="2603500" cy="2903538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081102B-FA57-1B46-9149-3D7FB0BC8F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5881688" y="1638300"/>
            <a:ext cx="2603500" cy="2903538"/>
          </a:xfrm>
        </p:spPr>
      </p:pic>
      <p:pic>
        <p:nvPicPr>
          <p:cNvPr id="5" name="Picture 4" descr="A cartoon of a crab&#10;&#10;Description automatically generated with low confidence">
            <a:extLst>
              <a:ext uri="{FF2B5EF4-FFF2-40B4-BE49-F238E27FC236}">
                <a16:creationId xmlns:a16="http://schemas.microsoft.com/office/drawing/2014/main" id="{46D61C8B-0AE6-3042-D47F-FCC2E373D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9285" y="4549789"/>
            <a:ext cx="61137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4241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808" y="465529"/>
            <a:ext cx="7343627" cy="857250"/>
          </a:xfrm>
        </p:spPr>
        <p:txBody>
          <a:bodyPr/>
          <a:lstStyle/>
          <a:p>
            <a:r>
              <a:rPr lang="en-US" sz="2800" dirty="0"/>
              <a:t>Recreation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2808" y="3034146"/>
            <a:ext cx="2212564" cy="1494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 lIns="182880" tIns="182880" rIns="182880" bIns="182880" rtlCol="0" anchor="ctr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sz="11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Clarity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Renaming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File reorganization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Explicit type and mutability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Mode </a:t>
            </a:r>
            <a:r>
              <a:rPr lang="en-US" sz="80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enum</a:t>
            </a:r>
            <a:endParaRPr lang="en-US" sz="800" dirty="0">
              <a:latin typeface="Courier New" panose="02070309020205020404" pitchFamily="49" charset="0"/>
              <a:ea typeface="Open Sans" panose="020B0606030504020204" pitchFamily="34" charset="0"/>
              <a:cs typeface="Courier New" panose="02070309020205020404" pitchFamily="49" charset="0"/>
            </a:endParaRP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endParaRPr lang="en-US" sz="8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2808" y="1757094"/>
            <a:ext cx="7343627" cy="1149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 lIns="182880" tIns="182880" rIns="182880" bIns="182880" rtlCol="0" anchor="ctr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sz="1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What ideals drove the recreation?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</a:pPr>
            <a:r>
              <a:rPr lang="en-US" sz="10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will notice throughout the reconstruction of this project the ideals of clarity, safety, and efficiency; which is why I spent more time designing than programming.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8830A-2B7A-C641-A148-792A9F648B82}"/>
              </a:ext>
            </a:extLst>
          </p:cNvPr>
          <p:cNvSpPr txBox="1"/>
          <p:nvPr/>
        </p:nvSpPr>
        <p:spPr>
          <a:xfrm>
            <a:off x="3430137" y="3034146"/>
            <a:ext cx="2212564" cy="1494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 lIns="182880" tIns="182880" rIns="182880" bIns="182880" rtlCol="0" anchor="ctr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sz="11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Safety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Fearless concurrency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Local scoping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Mutex</a:t>
            </a: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-locked fields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Atomic references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5C016-76DF-BE44-917B-2FD5B7943B68}"/>
              </a:ext>
            </a:extLst>
          </p:cNvPr>
          <p:cNvSpPr txBox="1"/>
          <p:nvPr/>
        </p:nvSpPr>
        <p:spPr>
          <a:xfrm>
            <a:off x="5983871" y="3034146"/>
            <a:ext cx="2212564" cy="1494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 lIns="182880" tIns="182880" rIns="182880" bIns="182880" rtlCol="0" anchor="ctr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sz="11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Efficiency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+mj-lt"/>
                <a:ea typeface="Open Sans" panose="020B0606030504020204" pitchFamily="34" charset="0"/>
                <a:cs typeface="Courier New" panose="02070309020205020404" pitchFamily="49" charset="0"/>
              </a:rPr>
              <a:t>Multithreading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BTreeMap</a:t>
            </a: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of accounts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+mj-lt"/>
                <a:ea typeface="Open Sans" panose="020B0606030504020204" pitchFamily="34" charset="0"/>
                <a:cs typeface="Courier New" panose="02070309020205020404" pitchFamily="49" charset="0"/>
              </a:rPr>
              <a:t>FIFO </a:t>
            </a:r>
            <a:r>
              <a:rPr lang="en-US" sz="800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Vec</a:t>
            </a: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ledger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Implementing </a:t>
            </a:r>
            <a:r>
              <a:rPr lang="en-US" sz="800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Display</a:t>
            </a:r>
            <a:r>
              <a:rPr lang="en-US" sz="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trait</a:t>
            </a:r>
          </a:p>
          <a:p>
            <a:pPr marL="114300" indent="-11430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Font typeface="Arial"/>
              <a:buChar char="•"/>
            </a:pPr>
            <a:endParaRPr lang="en-US" sz="8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E89A2-DE09-FE5D-3999-47C7FEC0B3A5}"/>
              </a:ext>
            </a:extLst>
          </p:cNvPr>
          <p:cNvSpPr txBox="1"/>
          <p:nvPr/>
        </p:nvSpPr>
        <p:spPr>
          <a:xfrm>
            <a:off x="852808" y="1362965"/>
            <a:ext cx="7343627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With Rust-</a:t>
            </a:r>
            <a:r>
              <a:rPr lang="en-US" sz="20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ic</a:t>
            </a:r>
            <a:r>
              <a:rPr lang="en-US" sz="20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88703775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76D58-74C8-E241-B0F1-C443AF3959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/>
              <a:t>Isi Bernoff</a:t>
            </a:r>
            <a:br>
              <a:rPr lang="en-US" dirty="0"/>
            </a:br>
            <a:r>
              <a:rPr lang="en-US" b="1" dirty="0">
                <a:solidFill>
                  <a:srgbClr val="C69214"/>
                </a:solidFill>
              </a:rPr>
              <a:t>ibernoff@umass.edu</a:t>
            </a:r>
            <a:br>
              <a:rPr lang="en-US" dirty="0"/>
            </a:br>
            <a:r>
              <a:rPr lang="en-US" dirty="0"/>
              <a:t>413.545.5555</a:t>
            </a:r>
          </a:p>
          <a:p>
            <a:pPr lvl="0"/>
            <a:r>
              <a:rPr lang="en-US" b="1" dirty="0">
                <a:solidFill>
                  <a:srgbClr val="C69214"/>
                </a:solidFill>
              </a:rPr>
              <a:t>cics.umass.edu </a:t>
            </a:r>
            <a:r>
              <a:rPr lang="en-US" dirty="0"/>
              <a:t>| ibernoff#0858</a:t>
            </a:r>
          </a:p>
        </p:txBody>
      </p:sp>
    </p:spTree>
    <p:extLst>
      <p:ext uri="{BB962C8B-B14F-4D97-AF65-F5344CB8AC3E}">
        <p14:creationId xmlns:p14="http://schemas.microsoft.com/office/powerpoint/2010/main" val="15794035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3838</TotalTime>
  <Words>182</Words>
  <Application>Microsoft Office PowerPoint</Application>
  <PresentationFormat>On-screen Show (16:9)</PresentationFormat>
  <Paragraphs>41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Courier New</vt:lpstr>
      <vt:lpstr>Open Sans</vt:lpstr>
      <vt:lpstr>Open Sans Regular</vt:lpstr>
      <vt:lpstr>Office Theme</vt:lpstr>
      <vt:lpstr>PowerPoint Presentation</vt:lpstr>
      <vt:lpstr>PowerPoint Presentation</vt:lpstr>
      <vt:lpstr>How learning Rust felt</vt:lpstr>
      <vt:lpstr>Recreation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Sauve</dc:creator>
  <cp:lastModifiedBy>Isi Bernoff</cp:lastModifiedBy>
  <cp:revision>142</cp:revision>
  <dcterms:created xsi:type="dcterms:W3CDTF">2014-02-14T19:28:23Z</dcterms:created>
  <dcterms:modified xsi:type="dcterms:W3CDTF">2023-05-18T02:08:36Z</dcterms:modified>
</cp:coreProperties>
</file>